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72" r:id="rId4"/>
    <p:sldId id="271" r:id="rId5"/>
    <p:sldId id="273" r:id="rId6"/>
    <p:sldId id="287" r:id="rId7"/>
    <p:sldId id="294" r:id="rId8"/>
    <p:sldId id="295" r:id="rId9"/>
    <p:sldId id="263" r:id="rId10"/>
    <p:sldId id="274" r:id="rId11"/>
    <p:sldId id="275" r:id="rId12"/>
    <p:sldId id="276" r:id="rId13"/>
    <p:sldId id="277" r:id="rId14"/>
    <p:sldId id="278" r:id="rId15"/>
    <p:sldId id="279" r:id="rId16"/>
    <p:sldId id="281" r:id="rId17"/>
    <p:sldId id="280" r:id="rId18"/>
    <p:sldId id="289" r:id="rId19"/>
    <p:sldId id="290" r:id="rId20"/>
    <p:sldId id="291" r:id="rId21"/>
    <p:sldId id="293" r:id="rId22"/>
    <p:sldId id="292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28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Yobe" initials="J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30438-B53A-164F-9106-195C3045260F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AC99D-0F32-3147-91FA-92F2511E1BA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1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6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47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6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11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72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82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38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0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30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90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25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23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7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23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62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02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82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67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0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697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5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02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33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54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34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84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14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111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9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95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33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4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8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26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0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AC99D-0F32-3147-91FA-92F2511E1B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5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3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33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0322" y="2063262"/>
            <a:ext cx="3739278" cy="2661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+mj-lt"/>
                <a:ea typeface="+mj-ea"/>
                <a:cs typeface="+mj-cs"/>
              </a:rPr>
              <a:t>Python Bootcamp For Beginners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rcRect l="3814" r="3814"/>
          <a:stretch/>
        </p:blipFill>
        <p:spPr>
          <a:xfrm>
            <a:off x="5377240" y="2327023"/>
            <a:ext cx="6260963" cy="4034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BA157300-5EFE-4EA0-9A0E-61E130B86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16" y="5111897"/>
            <a:ext cx="4333074" cy="164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10424" y="2644397"/>
            <a:ext cx="3504351" cy="1718053"/>
          </a:xfrm>
        </p:spPr>
        <p:txBody>
          <a:bodyPr>
            <a:normAutofit/>
          </a:bodyPr>
          <a:lstStyle/>
          <a:p>
            <a:r>
              <a:rPr lang="en-US" sz="1400" dirty="0"/>
              <a:t>Step 1 : Go to</a:t>
            </a:r>
          </a:p>
          <a:p>
            <a:pPr lvl="1"/>
            <a:r>
              <a:rPr lang="en-US" dirty="0"/>
              <a:t> </a:t>
            </a:r>
            <a:r>
              <a:rPr lang="en-US" sz="1200" dirty="0"/>
              <a:t>https://github.com/</a:t>
            </a:r>
          </a:p>
          <a:p>
            <a:pPr lvl="1"/>
            <a:endParaRPr lang="en-US" sz="1200" dirty="0"/>
          </a:p>
          <a:p>
            <a:r>
              <a:rPr lang="en-US" sz="1400" dirty="0"/>
              <a:t>Step 2 : Click Sign up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GitHub Account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EDEA71-D3EC-FE56-8BC3-AB82FBECE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811" y="2014754"/>
            <a:ext cx="7803597" cy="463369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E80630-10E8-D000-6F71-C0A0C01C24F8}"/>
              </a:ext>
            </a:extLst>
          </p:cNvPr>
          <p:cNvCxnSpPr>
            <a:cxnSpLocks/>
          </p:cNvCxnSpPr>
          <p:nvPr/>
        </p:nvCxnSpPr>
        <p:spPr>
          <a:xfrm flipV="1">
            <a:off x="2466975" y="2457450"/>
            <a:ext cx="8982075" cy="119062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6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10424" y="2644397"/>
            <a:ext cx="3504351" cy="1718053"/>
          </a:xfrm>
        </p:spPr>
        <p:txBody>
          <a:bodyPr>
            <a:normAutofit/>
          </a:bodyPr>
          <a:lstStyle/>
          <a:p>
            <a:r>
              <a:rPr lang="en-US" sz="1400" dirty="0"/>
              <a:t>Step 3 : Enter email</a:t>
            </a:r>
          </a:p>
          <a:p>
            <a:pPr marL="457200" lvl="1" indent="0">
              <a:buNone/>
            </a:pPr>
            <a:endParaRPr lang="en-US" sz="1200" dirty="0"/>
          </a:p>
          <a:p>
            <a:r>
              <a:rPr lang="en-US" sz="1400" dirty="0"/>
              <a:t>Step 4 : Enter Password</a:t>
            </a:r>
          </a:p>
          <a:p>
            <a:endParaRPr lang="en-US" sz="1400" dirty="0"/>
          </a:p>
          <a:p>
            <a:r>
              <a:rPr lang="en-US" sz="1400" dirty="0"/>
              <a:t>Step 5 : Enter Username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GitHub Account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1E9BE0-93E9-B63A-EEE5-357D0612E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391" y="2199284"/>
            <a:ext cx="8102334" cy="394284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ECB66F-F189-19D1-0D26-0BE72388E64E}"/>
              </a:ext>
            </a:extLst>
          </p:cNvPr>
          <p:cNvCxnSpPr>
            <a:cxnSpLocks/>
          </p:cNvCxnSpPr>
          <p:nvPr/>
        </p:nvCxnSpPr>
        <p:spPr>
          <a:xfrm>
            <a:off x="2390775" y="2800350"/>
            <a:ext cx="4524375" cy="117157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10FCAF-982C-B1E4-1B29-13A57D35ABA1}"/>
              </a:ext>
            </a:extLst>
          </p:cNvPr>
          <p:cNvCxnSpPr>
            <a:cxnSpLocks/>
          </p:cNvCxnSpPr>
          <p:nvPr/>
        </p:nvCxnSpPr>
        <p:spPr>
          <a:xfrm>
            <a:off x="2680915" y="3362325"/>
            <a:ext cx="4234235" cy="110490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CEAC52-1644-DF90-2BA9-905656EEAC0E}"/>
              </a:ext>
            </a:extLst>
          </p:cNvPr>
          <p:cNvCxnSpPr>
            <a:cxnSpLocks/>
          </p:cNvCxnSpPr>
          <p:nvPr/>
        </p:nvCxnSpPr>
        <p:spPr>
          <a:xfrm>
            <a:off x="2762250" y="3971925"/>
            <a:ext cx="4152900" cy="88582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9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10424" y="2644397"/>
            <a:ext cx="3504351" cy="1718053"/>
          </a:xfrm>
        </p:spPr>
        <p:txBody>
          <a:bodyPr>
            <a:normAutofit/>
          </a:bodyPr>
          <a:lstStyle/>
          <a:p>
            <a:r>
              <a:rPr lang="en-US" sz="1400" dirty="0"/>
              <a:t>Step 6 : receive updates </a:t>
            </a:r>
          </a:p>
          <a:p>
            <a:pPr lvl="1"/>
            <a:r>
              <a:rPr lang="en-US" dirty="0"/>
              <a:t> </a:t>
            </a:r>
            <a:r>
              <a:rPr lang="en-US" sz="1200" dirty="0"/>
              <a:t>y/n</a:t>
            </a:r>
          </a:p>
          <a:p>
            <a:pPr lvl="1"/>
            <a:endParaRPr lang="en-US" sz="1200" dirty="0"/>
          </a:p>
          <a:p>
            <a:r>
              <a:rPr lang="en-US" sz="1400" dirty="0"/>
              <a:t>Step 7 : Verify Account</a:t>
            </a:r>
          </a:p>
          <a:p>
            <a:pPr lvl="1"/>
            <a:r>
              <a:rPr lang="en-US" sz="1000" dirty="0"/>
              <a:t>Click Start Puzzle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GitHub Account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34DBF-7C2F-73B7-DE92-5669F2400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963" y="2028229"/>
            <a:ext cx="5747579" cy="46684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8F039B-126A-37F3-09FE-B5A4A5781C34}"/>
              </a:ext>
            </a:extLst>
          </p:cNvPr>
          <p:cNvCxnSpPr>
            <a:cxnSpLocks/>
          </p:cNvCxnSpPr>
          <p:nvPr/>
        </p:nvCxnSpPr>
        <p:spPr>
          <a:xfrm>
            <a:off x="2251458" y="3905250"/>
            <a:ext cx="4787517" cy="162877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A809BC-1757-808A-C8D5-82282301DBC0}"/>
              </a:ext>
            </a:extLst>
          </p:cNvPr>
          <p:cNvCxnSpPr>
            <a:cxnSpLocks/>
          </p:cNvCxnSpPr>
          <p:nvPr/>
        </p:nvCxnSpPr>
        <p:spPr>
          <a:xfrm>
            <a:off x="1590675" y="3095625"/>
            <a:ext cx="5276850" cy="126682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C15CC7-3DA5-C0B6-39B1-7A170CBB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479" y="2109787"/>
            <a:ext cx="5985107" cy="4505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10424" y="2644397"/>
            <a:ext cx="3504351" cy="1718053"/>
          </a:xfrm>
        </p:spPr>
        <p:txBody>
          <a:bodyPr>
            <a:normAutofit/>
          </a:bodyPr>
          <a:lstStyle/>
          <a:p>
            <a:r>
              <a:rPr lang="en-US" sz="1400" dirty="0"/>
              <a:t>Step 8 : Solve puzzle</a:t>
            </a:r>
          </a:p>
          <a:p>
            <a:endParaRPr lang="en-US" sz="1400" dirty="0"/>
          </a:p>
          <a:p>
            <a:r>
              <a:rPr lang="en-US" sz="1400" dirty="0"/>
              <a:t>Step 9 : Click Create Account after solving puzzles</a:t>
            </a:r>
          </a:p>
          <a:p>
            <a:endParaRPr lang="en-US" sz="14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GitHub Account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A809BC-1757-808A-C8D5-82282301DBC0}"/>
              </a:ext>
            </a:extLst>
          </p:cNvPr>
          <p:cNvCxnSpPr>
            <a:cxnSpLocks/>
          </p:cNvCxnSpPr>
          <p:nvPr/>
        </p:nvCxnSpPr>
        <p:spPr>
          <a:xfrm>
            <a:off x="2438400" y="2840458"/>
            <a:ext cx="5724525" cy="20363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3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6D277B-786C-ED2B-7B1A-6EE13C98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12" y="2038347"/>
            <a:ext cx="7085858" cy="4261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78586" y="3429000"/>
            <a:ext cx="3504351" cy="1718053"/>
          </a:xfrm>
        </p:spPr>
        <p:txBody>
          <a:bodyPr>
            <a:normAutofit/>
          </a:bodyPr>
          <a:lstStyle/>
          <a:p>
            <a:r>
              <a:rPr lang="en-US" sz="1400" dirty="0"/>
              <a:t>Step 10 : Enter code sent to your email</a:t>
            </a:r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GitHub Account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A809BC-1757-808A-C8D5-82282301DBC0}"/>
              </a:ext>
            </a:extLst>
          </p:cNvPr>
          <p:cNvCxnSpPr>
            <a:cxnSpLocks/>
          </p:cNvCxnSpPr>
          <p:nvPr/>
        </p:nvCxnSpPr>
        <p:spPr>
          <a:xfrm>
            <a:off x="3312563" y="3668735"/>
            <a:ext cx="4574561" cy="41547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CBF8A6-D774-97EB-4885-5E47C6C72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288" y="2230260"/>
            <a:ext cx="8274899" cy="3707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68937" y="3454022"/>
            <a:ext cx="3504351" cy="1718053"/>
          </a:xfrm>
        </p:spPr>
        <p:txBody>
          <a:bodyPr>
            <a:normAutofit/>
          </a:bodyPr>
          <a:lstStyle/>
          <a:p>
            <a:r>
              <a:rPr lang="en-US" sz="1400" dirty="0"/>
              <a:t>Step 11 : Select Just Me</a:t>
            </a:r>
          </a:p>
          <a:p>
            <a:endParaRPr lang="en-US" sz="1400" dirty="0"/>
          </a:p>
          <a:p>
            <a:r>
              <a:rPr lang="en-US" sz="1400" dirty="0"/>
              <a:t>Step 12 : On next window click continue</a:t>
            </a:r>
          </a:p>
          <a:p>
            <a:pPr lvl="1"/>
            <a:r>
              <a:rPr lang="en-US" sz="1000" dirty="0"/>
              <a:t>Don’t select any options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52540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68937" y="3454023"/>
            <a:ext cx="3504351" cy="622678"/>
          </a:xfrm>
        </p:spPr>
        <p:txBody>
          <a:bodyPr>
            <a:normAutofit/>
          </a:bodyPr>
          <a:lstStyle/>
          <a:p>
            <a:r>
              <a:rPr lang="en-US" sz="1400" dirty="0"/>
              <a:t>Step 13: Continue for free</a:t>
            </a:r>
          </a:p>
          <a:p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GitHub Account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6B441-6332-378B-F8ED-093FAD6F1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243" y="2128804"/>
            <a:ext cx="6171143" cy="44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68937" y="3454023"/>
            <a:ext cx="3504351" cy="622678"/>
          </a:xfrm>
        </p:spPr>
        <p:txBody>
          <a:bodyPr>
            <a:normAutofit/>
          </a:bodyPr>
          <a:lstStyle/>
          <a:p>
            <a:r>
              <a:rPr lang="en-US" sz="1400" dirty="0"/>
              <a:t>Step 14: Congratulations!! You have successfully setup a GitHub Account</a:t>
            </a:r>
          </a:p>
          <a:p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GitHub 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D278F-0CED-C116-502E-55F162AF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087" y="2117624"/>
            <a:ext cx="8282106" cy="41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68937" y="3454023"/>
            <a:ext cx="3504351" cy="1713200"/>
          </a:xfrm>
        </p:spPr>
        <p:txBody>
          <a:bodyPr>
            <a:normAutofit/>
          </a:bodyPr>
          <a:lstStyle/>
          <a:p>
            <a:r>
              <a:rPr lang="en-US" sz="1400" dirty="0"/>
              <a:t>Step 1: Go to </a:t>
            </a:r>
          </a:p>
          <a:p>
            <a:pPr lvl="1"/>
            <a:r>
              <a:rPr lang="en-US" sz="1000" dirty="0"/>
              <a:t>https://git-scm.com/downloads</a:t>
            </a:r>
          </a:p>
          <a:p>
            <a:r>
              <a:rPr lang="en-US" sz="1400" dirty="0"/>
              <a:t>Step 2:</a:t>
            </a:r>
          </a:p>
          <a:p>
            <a:pPr lvl="1"/>
            <a:r>
              <a:rPr lang="en-US" sz="1000" dirty="0"/>
              <a:t>Select “Download for Windows”</a:t>
            </a:r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 For Windows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85B9C-F6F4-598A-D8F2-0927FD33B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989" y="2071110"/>
            <a:ext cx="5924814" cy="45539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C1EDD7-9F23-1FB7-7A4A-692113757706}"/>
              </a:ext>
            </a:extLst>
          </p:cNvPr>
          <p:cNvCxnSpPr>
            <a:cxnSpLocks/>
          </p:cNvCxnSpPr>
          <p:nvPr/>
        </p:nvCxnSpPr>
        <p:spPr>
          <a:xfrm flipV="1">
            <a:off x="2812211" y="3804249"/>
            <a:ext cx="5822831" cy="55209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38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CE5E0C-11EB-CAA9-4B8F-1A308E23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74" y="2147630"/>
            <a:ext cx="6452848" cy="438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68937" y="3454023"/>
            <a:ext cx="3504351" cy="1713200"/>
          </a:xfrm>
        </p:spPr>
        <p:txBody>
          <a:bodyPr>
            <a:normAutofit/>
          </a:bodyPr>
          <a:lstStyle/>
          <a:p>
            <a:r>
              <a:rPr lang="en-US" sz="1400" dirty="0"/>
              <a:t>Step 3:</a:t>
            </a:r>
          </a:p>
          <a:p>
            <a:pPr lvl="1"/>
            <a:r>
              <a:rPr lang="en-US" sz="1000" dirty="0"/>
              <a:t>Select 64-bit Git for Windows Setup</a:t>
            </a:r>
          </a:p>
          <a:p>
            <a:r>
              <a:rPr lang="en-US" sz="1400" dirty="0"/>
              <a:t>Step 4:</a:t>
            </a:r>
          </a:p>
          <a:p>
            <a:pPr lvl="1"/>
            <a:r>
              <a:rPr lang="en-US" sz="1000" dirty="0"/>
              <a:t>Run “Git 2.40.1-64-bit.exe”</a:t>
            </a:r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 For Windows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C1EDD7-9F23-1FB7-7A4A-692113757706}"/>
              </a:ext>
            </a:extLst>
          </p:cNvPr>
          <p:cNvCxnSpPr>
            <a:cxnSpLocks/>
          </p:cNvCxnSpPr>
          <p:nvPr/>
        </p:nvCxnSpPr>
        <p:spPr>
          <a:xfrm>
            <a:off x="3157268" y="3847381"/>
            <a:ext cx="2147977" cy="4399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83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331" y="862262"/>
            <a:ext cx="3091838" cy="9305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80322" y="2234242"/>
            <a:ext cx="4698355" cy="45374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Recap of last lesson</a:t>
            </a:r>
          </a:p>
          <a:p>
            <a:r>
              <a:rPr lang="en-US" dirty="0"/>
              <a:t>Setup Coding environment</a:t>
            </a:r>
          </a:p>
          <a:p>
            <a:pPr lvl="1"/>
            <a:r>
              <a:rPr lang="en-US" dirty="0"/>
              <a:t>Install VS Code</a:t>
            </a:r>
          </a:p>
          <a:p>
            <a:pPr lvl="1"/>
            <a:r>
              <a:rPr lang="en-US" dirty="0"/>
              <a:t>Add Python 3 to VS Code</a:t>
            </a:r>
          </a:p>
          <a:p>
            <a:pPr lvl="1"/>
            <a:r>
              <a:rPr lang="en-US" dirty="0"/>
              <a:t>Setup GitHub Account</a:t>
            </a:r>
          </a:p>
          <a:p>
            <a:pPr lvl="1"/>
            <a:r>
              <a:rPr lang="en-US" dirty="0"/>
              <a:t>Setup Git Repository</a:t>
            </a:r>
          </a:p>
          <a:p>
            <a:pPr lvl="1"/>
            <a:r>
              <a:rPr lang="en-US" dirty="0"/>
              <a:t>Install Git</a:t>
            </a:r>
          </a:p>
          <a:p>
            <a:pPr lvl="1"/>
            <a:r>
              <a:rPr lang="en-US" dirty="0"/>
              <a:t>Clone GitHub Repository</a:t>
            </a:r>
          </a:p>
          <a:p>
            <a:pPr lvl="2"/>
            <a:r>
              <a:rPr lang="en-US" dirty="0"/>
              <a:t>Setup GitHub Local folder</a:t>
            </a:r>
          </a:p>
          <a:p>
            <a:pPr lvl="2"/>
            <a:r>
              <a:rPr lang="en-US" dirty="0"/>
              <a:t>Clone GitHub Repository to Local Brach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5378677" y="2274433"/>
            <a:ext cx="6454064" cy="38709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Coding Exercises</a:t>
            </a:r>
          </a:p>
          <a:p>
            <a:pPr lvl="1"/>
            <a:r>
              <a:rPr lang="en-US" dirty="0"/>
              <a:t>Hello World</a:t>
            </a:r>
          </a:p>
          <a:p>
            <a:pPr lvl="1"/>
            <a:r>
              <a:rPr lang="en-US" dirty="0"/>
              <a:t>Print Your name</a:t>
            </a:r>
          </a:p>
          <a:p>
            <a:pPr lvl="1"/>
            <a:r>
              <a:rPr lang="en-US" dirty="0"/>
              <a:t>Add 2 Numbers</a:t>
            </a:r>
          </a:p>
          <a:p>
            <a:pPr lvl="1"/>
            <a:r>
              <a:rPr lang="en-US" dirty="0"/>
              <a:t>Print “Python is awesome”</a:t>
            </a:r>
          </a:p>
          <a:p>
            <a:pPr lvl="1"/>
            <a:r>
              <a:rPr lang="en-US" dirty="0"/>
              <a:t>Print “Python is awesome” - where each word is stored in a different variable </a:t>
            </a:r>
          </a:p>
          <a:p>
            <a:pPr lvl="1"/>
            <a:r>
              <a:rPr lang="en-US" dirty="0"/>
              <a:t>Find the Average of numbers</a:t>
            </a:r>
          </a:p>
          <a:p>
            <a:r>
              <a:rPr lang="en-US" dirty="0"/>
              <a:t>Errors</a:t>
            </a:r>
          </a:p>
          <a:p>
            <a:pPr lvl="1"/>
            <a:r>
              <a:rPr lang="en-US" dirty="0"/>
              <a:t>Syntax</a:t>
            </a:r>
          </a:p>
          <a:p>
            <a:pPr lvl="1"/>
            <a:r>
              <a:rPr lang="en-US" dirty="0"/>
              <a:t>Logical</a:t>
            </a:r>
          </a:p>
          <a:p>
            <a:pPr lvl="1"/>
            <a:r>
              <a:rPr lang="en-US" dirty="0"/>
              <a:t>Runtime</a:t>
            </a:r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4425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1C44B7-DE3B-483F-C7AE-DF4AE82C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63" y="2509845"/>
            <a:ext cx="4763165" cy="3753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68937" y="3454023"/>
            <a:ext cx="3504351" cy="833012"/>
          </a:xfrm>
        </p:spPr>
        <p:txBody>
          <a:bodyPr>
            <a:normAutofit/>
          </a:bodyPr>
          <a:lstStyle/>
          <a:p>
            <a:r>
              <a:rPr lang="en-US" sz="1400" dirty="0"/>
              <a:t>Step 5:</a:t>
            </a:r>
          </a:p>
          <a:p>
            <a:pPr lvl="1"/>
            <a:r>
              <a:rPr lang="en-US" sz="1000" dirty="0"/>
              <a:t>Click Next</a:t>
            </a:r>
          </a:p>
          <a:p>
            <a:pPr lvl="1"/>
            <a:r>
              <a:rPr lang="en-US" sz="1000" dirty="0"/>
              <a:t>Continue clicking Next  on each window</a:t>
            </a:r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 For Windows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C1EDD7-9F23-1FB7-7A4A-692113757706}"/>
              </a:ext>
            </a:extLst>
          </p:cNvPr>
          <p:cNvCxnSpPr>
            <a:cxnSpLocks/>
          </p:cNvCxnSpPr>
          <p:nvPr/>
        </p:nvCxnSpPr>
        <p:spPr>
          <a:xfrm>
            <a:off x="1664898" y="3821502"/>
            <a:ext cx="5762445" cy="224286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60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5E8A00-648F-9C54-4D8C-115DC6395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63" y="2534425"/>
            <a:ext cx="4763165" cy="37724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68937" y="3454023"/>
            <a:ext cx="3504351" cy="833012"/>
          </a:xfrm>
        </p:spPr>
        <p:txBody>
          <a:bodyPr>
            <a:normAutofit/>
          </a:bodyPr>
          <a:lstStyle/>
          <a:p>
            <a:r>
              <a:rPr lang="en-US" sz="1400" dirty="0"/>
              <a:t>Step 6: Congratulation!!!  You have successfully install Git</a:t>
            </a:r>
          </a:p>
          <a:p>
            <a:pPr lvl="1"/>
            <a:r>
              <a:rPr lang="en-US" sz="1000" dirty="0"/>
              <a:t>Click Finish</a:t>
            </a:r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Setup Git For Windows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C1EDD7-9F23-1FB7-7A4A-692113757706}"/>
              </a:ext>
            </a:extLst>
          </p:cNvPr>
          <p:cNvCxnSpPr>
            <a:cxnSpLocks/>
          </p:cNvCxnSpPr>
          <p:nvPr/>
        </p:nvCxnSpPr>
        <p:spPr>
          <a:xfrm>
            <a:off x="1742536" y="4037162"/>
            <a:ext cx="5684807" cy="202720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91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68937" y="3454023"/>
            <a:ext cx="3504351" cy="833012"/>
          </a:xfrm>
        </p:spPr>
        <p:txBody>
          <a:bodyPr>
            <a:normAutofit/>
          </a:bodyPr>
          <a:lstStyle/>
          <a:p>
            <a:r>
              <a:rPr lang="en-US" sz="1400" dirty="0"/>
              <a:t>Step 1:</a:t>
            </a:r>
          </a:p>
          <a:p>
            <a:pPr lvl="1"/>
            <a:r>
              <a:rPr lang="en-US" sz="1000" dirty="0"/>
              <a:t>Create Git-Folder in the Documents Folder</a:t>
            </a:r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D3E408-A92E-147F-6558-34402A59A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615" y="2120438"/>
            <a:ext cx="5562971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6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2:</a:t>
            </a:r>
          </a:p>
          <a:p>
            <a:pPr lvl="1"/>
            <a:r>
              <a:rPr lang="en-US" sz="1000" dirty="0"/>
              <a:t>Open VS Code</a:t>
            </a:r>
            <a:endParaRPr lang="en-US" sz="1400" dirty="0"/>
          </a:p>
          <a:p>
            <a:r>
              <a:rPr lang="en-US" sz="1400" dirty="0"/>
              <a:t>Step 2:</a:t>
            </a:r>
          </a:p>
          <a:p>
            <a:pPr lvl="1"/>
            <a:r>
              <a:rPr lang="en-US" sz="1000" dirty="0"/>
              <a:t>Click Accounts icon</a:t>
            </a:r>
          </a:p>
          <a:p>
            <a:r>
              <a:rPr lang="en-US" sz="1400" dirty="0"/>
              <a:t>Step 3:</a:t>
            </a:r>
          </a:p>
          <a:p>
            <a:pPr lvl="1"/>
            <a:r>
              <a:rPr lang="en-US" sz="1000" dirty="0"/>
              <a:t>Click “Turn on Settings Sync”</a:t>
            </a:r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BF424-BA60-59F5-5C9E-07AFE8E2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673" y="2099076"/>
            <a:ext cx="6555223" cy="4510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5A55A4-40E5-873A-AB52-F5B17BAC1A96}"/>
              </a:ext>
            </a:extLst>
          </p:cNvPr>
          <p:cNvCxnSpPr>
            <a:cxnSpLocks/>
          </p:cNvCxnSpPr>
          <p:nvPr/>
        </p:nvCxnSpPr>
        <p:spPr>
          <a:xfrm>
            <a:off x="2061713" y="4942936"/>
            <a:ext cx="1889185" cy="112801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32FC8D-FCCA-18B0-AEBE-C434765F4F99}"/>
              </a:ext>
            </a:extLst>
          </p:cNvPr>
          <p:cNvCxnSpPr>
            <a:cxnSpLocks/>
          </p:cNvCxnSpPr>
          <p:nvPr/>
        </p:nvCxnSpPr>
        <p:spPr>
          <a:xfrm>
            <a:off x="2587925" y="5520906"/>
            <a:ext cx="1647645" cy="31136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75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6AC4AE9-7D9B-A1FC-4440-D7DF68264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64" y="2024815"/>
            <a:ext cx="6776611" cy="4669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4:</a:t>
            </a:r>
          </a:p>
          <a:p>
            <a:pPr lvl="1"/>
            <a:r>
              <a:rPr lang="en-US" sz="1000" dirty="0"/>
              <a:t>Click “Sign in &amp; Turn On”</a:t>
            </a:r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5A55A4-40E5-873A-AB52-F5B17BAC1A96}"/>
              </a:ext>
            </a:extLst>
          </p:cNvPr>
          <p:cNvCxnSpPr>
            <a:cxnSpLocks/>
          </p:cNvCxnSpPr>
          <p:nvPr/>
        </p:nvCxnSpPr>
        <p:spPr>
          <a:xfrm flipV="1">
            <a:off x="2415396" y="2475781"/>
            <a:ext cx="5650302" cy="193231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18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3F31EB-913F-9BE6-94FE-EA6CC107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31" y="2119861"/>
            <a:ext cx="6481274" cy="4466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5:</a:t>
            </a:r>
          </a:p>
          <a:p>
            <a:pPr lvl="1"/>
            <a:r>
              <a:rPr lang="en-US" sz="1000" dirty="0"/>
              <a:t>Click “Sign in With GitHub”</a:t>
            </a:r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5A55A4-40E5-873A-AB52-F5B17BAC1A96}"/>
              </a:ext>
            </a:extLst>
          </p:cNvPr>
          <p:cNvCxnSpPr>
            <a:cxnSpLocks/>
          </p:cNvCxnSpPr>
          <p:nvPr/>
        </p:nvCxnSpPr>
        <p:spPr>
          <a:xfrm flipV="1">
            <a:off x="2510287" y="2708694"/>
            <a:ext cx="3191773" cy="173391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84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6:</a:t>
            </a:r>
          </a:p>
          <a:p>
            <a:pPr lvl="1"/>
            <a:r>
              <a:rPr lang="en-US" sz="1400" dirty="0"/>
              <a:t>Sign in with your email and Password for GitHub</a:t>
            </a:r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26417-9F30-3509-E918-EBC934BDF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283" y="2000660"/>
            <a:ext cx="6550566" cy="44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0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7:</a:t>
            </a:r>
          </a:p>
          <a:p>
            <a:pPr lvl="1"/>
            <a:r>
              <a:rPr lang="en-US" sz="1400" dirty="0"/>
              <a:t>Click “Open”</a:t>
            </a:r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F040A2-EB78-1E95-EB52-6592E85B5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167" y="2481859"/>
            <a:ext cx="6069313" cy="411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8:</a:t>
            </a:r>
          </a:p>
          <a:p>
            <a:pPr lvl="1"/>
            <a:r>
              <a:rPr lang="en-US" sz="1400" dirty="0"/>
              <a:t>Click “Open”</a:t>
            </a:r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7AFF08-1BA7-79E7-A1E9-3075CB2F9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164" y="2167506"/>
            <a:ext cx="6514283" cy="44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6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9:</a:t>
            </a:r>
          </a:p>
          <a:p>
            <a:pPr lvl="1"/>
            <a:r>
              <a:rPr lang="en-US" sz="1400" dirty="0"/>
              <a:t>Click “Open”</a:t>
            </a:r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7AFF08-1BA7-79E7-A1E9-3075CB2F9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164" y="2167506"/>
            <a:ext cx="6514283" cy="44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3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 fontScale="90000"/>
          </a:bodyPr>
          <a:lstStyle/>
          <a:p>
            <a:r>
              <a:rPr lang="en-US" dirty="0"/>
              <a:t>Setup Coding environment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31737" y="2435469"/>
            <a:ext cx="5076085" cy="2035619"/>
          </a:xfrm>
        </p:spPr>
        <p:txBody>
          <a:bodyPr>
            <a:normAutofit/>
          </a:bodyPr>
          <a:lstStyle/>
          <a:p>
            <a:pPr algn="l"/>
            <a:r>
              <a:rPr lang="en-US" sz="1200" b="1" i="0" dirty="0">
                <a:effectLst/>
                <a:latin typeface="var(--font-family-heading-lesson-markdown)"/>
              </a:rPr>
              <a:t>Visual Studio Code, commonly known as VS Code, is a free and open-source code editor developed by Microsoft. It is available on Windows, macOS, and Linux operating systems.</a:t>
            </a:r>
          </a:p>
          <a:p>
            <a:pPr algn="l"/>
            <a:r>
              <a:rPr lang="en-US" sz="1200" b="1" i="0" dirty="0">
                <a:effectLst/>
                <a:latin typeface="var(--font-family-heading-lesson-markdown)"/>
              </a:rPr>
              <a:t>Step 1 : Go to - </a:t>
            </a:r>
          </a:p>
          <a:p>
            <a:pPr lvl="1"/>
            <a:r>
              <a:rPr lang="en-US" sz="1200" dirty="0"/>
              <a:t>https://code.visualstudio.com/download</a:t>
            </a:r>
          </a:p>
          <a:p>
            <a:r>
              <a:rPr lang="en-US" sz="1400" b="1" i="0" dirty="0">
                <a:effectLst/>
                <a:latin typeface="var(--font-family-heading-lesson-markdown)"/>
              </a:rPr>
              <a:t>Step 2 :</a:t>
            </a:r>
          </a:p>
          <a:p>
            <a:pPr lvl="1"/>
            <a:r>
              <a:rPr lang="en-US" sz="1200" dirty="0"/>
              <a:t>Download the Visual Studio Code installer for Windows. Once it is downloaded, run the installer. Then, run the file – it will only take a minute.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359936" y="2719615"/>
            <a:ext cx="4700059" cy="679968"/>
          </a:xfrm>
        </p:spPr>
        <p:txBody>
          <a:bodyPr>
            <a:normAutofit/>
          </a:bodyPr>
          <a:lstStyle/>
          <a:p>
            <a:r>
              <a:rPr lang="en-US" sz="1500" b="1" i="0" dirty="0">
                <a:effectLst/>
                <a:latin typeface="var(--font-family-heading-lesson-markdown)"/>
              </a:rPr>
              <a:t>Step 3 :</a:t>
            </a:r>
          </a:p>
          <a:p>
            <a:pPr lvl="1"/>
            <a:r>
              <a:rPr lang="en-US" sz="1100" b="1" i="0" dirty="0">
                <a:effectLst/>
                <a:latin typeface="var(--font-family-heading-lesson-markdown)"/>
              </a:rPr>
              <a:t>Accept the agreement and click “next.”</a:t>
            </a:r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54C40-C828-FC49-9B4C-365B4645A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37" y="4599058"/>
            <a:ext cx="4786225" cy="2158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86331-58E0-152B-A4F3-4581D3DFE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231" y="3399582"/>
            <a:ext cx="3892824" cy="30320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575E33B-1157-B88E-2C7D-F3B6FED00D9F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Installation of VS Code</a:t>
            </a:r>
          </a:p>
        </p:txBody>
      </p:sp>
    </p:spTree>
    <p:extLst>
      <p:ext uri="{BB962C8B-B14F-4D97-AF65-F5344CB8AC3E}">
        <p14:creationId xmlns:p14="http://schemas.microsoft.com/office/powerpoint/2010/main" val="29122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10:</a:t>
            </a:r>
          </a:p>
          <a:p>
            <a:pPr lvl="1"/>
            <a:r>
              <a:rPr lang="en-US" sz="1400" dirty="0"/>
              <a:t>Click “View” on menu</a:t>
            </a:r>
          </a:p>
          <a:p>
            <a:pPr marL="457200" lvl="1" indent="0">
              <a:buNone/>
            </a:pPr>
            <a:endParaRPr lang="en-US" sz="1200" dirty="0"/>
          </a:p>
          <a:p>
            <a:r>
              <a:rPr lang="en-US" sz="1400" dirty="0"/>
              <a:t>Step 11:</a:t>
            </a:r>
          </a:p>
          <a:p>
            <a:pPr lvl="1"/>
            <a:r>
              <a:rPr lang="en-US" sz="1400" dirty="0"/>
              <a:t>Click “Command Palette..”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9D2F6-6266-7802-4536-74F4A3B6D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158" y="2036010"/>
            <a:ext cx="6586423" cy="453075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D4070-4FB2-7D54-DE62-08A27C21BB0B}"/>
              </a:ext>
            </a:extLst>
          </p:cNvPr>
          <p:cNvCxnSpPr>
            <a:cxnSpLocks/>
          </p:cNvCxnSpPr>
          <p:nvPr/>
        </p:nvCxnSpPr>
        <p:spPr>
          <a:xfrm flipV="1">
            <a:off x="2680915" y="2346385"/>
            <a:ext cx="2305153" cy="283809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6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F68562-98BE-06FE-7AA4-89747915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519" y="1932342"/>
            <a:ext cx="7179484" cy="4925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12:</a:t>
            </a:r>
          </a:p>
          <a:p>
            <a:pPr lvl="1"/>
            <a:r>
              <a:rPr lang="en-US" sz="1400" dirty="0"/>
              <a:t>Search  “</a:t>
            </a:r>
            <a:r>
              <a:rPr lang="en-US" sz="1400" dirty="0" err="1"/>
              <a:t>Git:Clone</a:t>
            </a:r>
            <a:r>
              <a:rPr lang="en-US" sz="1400" dirty="0"/>
              <a:t>” on menu</a:t>
            </a:r>
          </a:p>
          <a:p>
            <a:pPr marL="457200" lvl="1" indent="0">
              <a:buNone/>
            </a:pPr>
            <a:endParaRPr lang="en-US" sz="1200" dirty="0"/>
          </a:p>
          <a:p>
            <a:r>
              <a:rPr lang="en-US" sz="1400" dirty="0"/>
              <a:t>Step 13:</a:t>
            </a:r>
          </a:p>
          <a:p>
            <a:pPr lvl="1"/>
            <a:r>
              <a:rPr lang="en-US" sz="1400" dirty="0"/>
              <a:t>Select “Git Clone”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D4070-4FB2-7D54-DE62-08A27C21BB0B}"/>
              </a:ext>
            </a:extLst>
          </p:cNvPr>
          <p:cNvCxnSpPr>
            <a:cxnSpLocks/>
          </p:cNvCxnSpPr>
          <p:nvPr/>
        </p:nvCxnSpPr>
        <p:spPr>
          <a:xfrm flipV="1">
            <a:off x="2294626" y="2260121"/>
            <a:ext cx="3571336" cy="207033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CF20D-2800-3549-DF17-A98B21597D9F}"/>
              </a:ext>
            </a:extLst>
          </p:cNvPr>
          <p:cNvCxnSpPr>
            <a:cxnSpLocks/>
          </p:cNvCxnSpPr>
          <p:nvPr/>
        </p:nvCxnSpPr>
        <p:spPr>
          <a:xfrm flipV="1">
            <a:off x="2389517" y="2458528"/>
            <a:ext cx="3476445" cy="272594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180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FDF4CD-7468-6C60-444B-1F853AFD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080" y="2033546"/>
            <a:ext cx="6907586" cy="4740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14:</a:t>
            </a:r>
          </a:p>
          <a:p>
            <a:pPr lvl="1"/>
            <a:r>
              <a:rPr lang="en-US" sz="1400" dirty="0"/>
              <a:t>Select  “Clone from GitHub”</a:t>
            </a:r>
          </a:p>
          <a:p>
            <a:pPr marL="457200"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D4070-4FB2-7D54-DE62-08A27C21BB0B}"/>
              </a:ext>
            </a:extLst>
          </p:cNvPr>
          <p:cNvCxnSpPr>
            <a:cxnSpLocks/>
          </p:cNvCxnSpPr>
          <p:nvPr/>
        </p:nvCxnSpPr>
        <p:spPr>
          <a:xfrm flipV="1">
            <a:off x="2294626" y="2569938"/>
            <a:ext cx="3206523" cy="176052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567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34B551-AE29-B210-7253-D9BCCA9A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54" y="2053160"/>
            <a:ext cx="6615385" cy="4554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15:</a:t>
            </a:r>
          </a:p>
          <a:p>
            <a:pPr lvl="1"/>
            <a:r>
              <a:rPr lang="en-US" sz="1400" dirty="0"/>
              <a:t>Select  “Allow”</a:t>
            </a:r>
          </a:p>
          <a:p>
            <a:pPr marL="457200"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D4070-4FB2-7D54-DE62-08A27C21BB0B}"/>
              </a:ext>
            </a:extLst>
          </p:cNvPr>
          <p:cNvCxnSpPr>
            <a:cxnSpLocks/>
          </p:cNvCxnSpPr>
          <p:nvPr/>
        </p:nvCxnSpPr>
        <p:spPr>
          <a:xfrm flipV="1">
            <a:off x="3312563" y="4330460"/>
            <a:ext cx="3450546" cy="16390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7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34B551-AE29-B210-7253-D9BCCA9A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54" y="2053160"/>
            <a:ext cx="6615385" cy="4554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16:</a:t>
            </a:r>
          </a:p>
          <a:p>
            <a:pPr lvl="1"/>
            <a:r>
              <a:rPr lang="en-US" sz="1400" dirty="0"/>
              <a:t>Select  “Allow”</a:t>
            </a:r>
          </a:p>
          <a:p>
            <a:pPr marL="457200"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D4070-4FB2-7D54-DE62-08A27C21BB0B}"/>
              </a:ext>
            </a:extLst>
          </p:cNvPr>
          <p:cNvCxnSpPr>
            <a:cxnSpLocks/>
          </p:cNvCxnSpPr>
          <p:nvPr/>
        </p:nvCxnSpPr>
        <p:spPr>
          <a:xfrm flipV="1">
            <a:off x="3312563" y="4330460"/>
            <a:ext cx="3450546" cy="16390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73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9E14DF-3730-F671-FCF7-1D7DB1CA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722" y="2053866"/>
            <a:ext cx="4974399" cy="4674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17:</a:t>
            </a:r>
          </a:p>
          <a:p>
            <a:pPr lvl="1"/>
            <a:r>
              <a:rPr lang="en-US" sz="1400" dirty="0"/>
              <a:t>Click  “Authorize Visual Studio-Code”</a:t>
            </a:r>
          </a:p>
          <a:p>
            <a:pPr marL="457200"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D4070-4FB2-7D54-DE62-08A27C21BB0B}"/>
              </a:ext>
            </a:extLst>
          </p:cNvPr>
          <p:cNvCxnSpPr>
            <a:cxnSpLocks/>
          </p:cNvCxnSpPr>
          <p:nvPr/>
        </p:nvCxnSpPr>
        <p:spPr>
          <a:xfrm>
            <a:off x="3312563" y="4580626"/>
            <a:ext cx="4951543" cy="14151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641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6A1A75-4C98-31B1-C3E0-93BEE16E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226" y="2227891"/>
            <a:ext cx="6318902" cy="4331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18:</a:t>
            </a:r>
          </a:p>
          <a:p>
            <a:pPr lvl="1"/>
            <a:r>
              <a:rPr lang="en-US" sz="1400" dirty="0"/>
              <a:t>Click  “Open”</a:t>
            </a:r>
          </a:p>
          <a:p>
            <a:pPr marL="457200"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D4070-4FB2-7D54-DE62-08A27C21BB0B}"/>
              </a:ext>
            </a:extLst>
          </p:cNvPr>
          <p:cNvCxnSpPr>
            <a:cxnSpLocks/>
          </p:cNvCxnSpPr>
          <p:nvPr/>
        </p:nvCxnSpPr>
        <p:spPr>
          <a:xfrm>
            <a:off x="2078966" y="4494362"/>
            <a:ext cx="5184476" cy="690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79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194E6B-2521-330A-86D7-33C6CFC9A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676" y="2120208"/>
            <a:ext cx="6533531" cy="4487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19:</a:t>
            </a:r>
          </a:p>
          <a:p>
            <a:pPr lvl="1"/>
            <a:r>
              <a:rPr lang="en-US" sz="1400" dirty="0"/>
              <a:t>Click  “Select your GitHub repository”</a:t>
            </a:r>
          </a:p>
          <a:p>
            <a:pPr marL="457200"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D4070-4FB2-7D54-DE62-08A27C21BB0B}"/>
              </a:ext>
            </a:extLst>
          </p:cNvPr>
          <p:cNvCxnSpPr>
            <a:cxnSpLocks/>
          </p:cNvCxnSpPr>
          <p:nvPr/>
        </p:nvCxnSpPr>
        <p:spPr>
          <a:xfrm flipV="1">
            <a:off x="2027208" y="2644397"/>
            <a:ext cx="3959524" cy="178095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77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CE766F-7613-D5F6-087F-9EC0BD935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369" y="2104845"/>
            <a:ext cx="6739770" cy="4642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20:</a:t>
            </a:r>
          </a:p>
          <a:p>
            <a:pPr lvl="1"/>
            <a:r>
              <a:rPr lang="en-US" sz="1400" dirty="0"/>
              <a:t>Select  “Git-Repo” in your documents folder</a:t>
            </a:r>
          </a:p>
          <a:p>
            <a:pPr marL="457200"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D4070-4FB2-7D54-DE62-08A27C21BB0B}"/>
              </a:ext>
            </a:extLst>
          </p:cNvPr>
          <p:cNvCxnSpPr>
            <a:cxnSpLocks/>
          </p:cNvCxnSpPr>
          <p:nvPr/>
        </p:nvCxnSpPr>
        <p:spPr>
          <a:xfrm flipV="1">
            <a:off x="2027208" y="3477409"/>
            <a:ext cx="3329796" cy="9479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76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A3ACF-03D5-DCE3-8470-292ED67C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139" y="2102258"/>
            <a:ext cx="6547449" cy="4508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21:</a:t>
            </a:r>
          </a:p>
          <a:p>
            <a:pPr lvl="1"/>
            <a:r>
              <a:rPr lang="en-US" sz="1400" dirty="0"/>
              <a:t>Select  “Open”</a:t>
            </a:r>
          </a:p>
          <a:p>
            <a:pPr marL="457200"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D4070-4FB2-7D54-DE62-08A27C21BB0B}"/>
              </a:ext>
            </a:extLst>
          </p:cNvPr>
          <p:cNvCxnSpPr>
            <a:cxnSpLocks/>
          </p:cNvCxnSpPr>
          <p:nvPr/>
        </p:nvCxnSpPr>
        <p:spPr>
          <a:xfrm flipV="1">
            <a:off x="2168388" y="4356340"/>
            <a:ext cx="3326638" cy="776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80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 fontScale="90000"/>
          </a:bodyPr>
          <a:lstStyle/>
          <a:p>
            <a:r>
              <a:rPr lang="en-US" dirty="0"/>
              <a:t>Setup Coding environment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31737" y="2250831"/>
            <a:ext cx="5372209" cy="4387361"/>
          </a:xfrm>
        </p:spPr>
        <p:txBody>
          <a:bodyPr>
            <a:normAutofit/>
          </a:bodyPr>
          <a:lstStyle/>
          <a:p>
            <a:r>
              <a:rPr lang="en-US" sz="1500" b="1" dirty="0">
                <a:latin typeface="var(--font-family-heading-lesson-markdown)"/>
              </a:rPr>
              <a:t>Step 4 :</a:t>
            </a:r>
          </a:p>
          <a:p>
            <a:pPr lvl="1"/>
            <a:r>
              <a:rPr lang="en-US" sz="1200" dirty="0"/>
              <a:t>After accepting all the requests press finish button. By default, VS Code installs under: "C:\users{username}\AppData\Local\Programs\Microsoft VS Code."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298389" y="2159054"/>
            <a:ext cx="4700059" cy="786369"/>
          </a:xfrm>
        </p:spPr>
        <p:txBody>
          <a:bodyPr>
            <a:normAutofit/>
          </a:bodyPr>
          <a:lstStyle/>
          <a:p>
            <a:r>
              <a:rPr lang="en-US" sz="1500" b="1" i="0" dirty="0">
                <a:effectLst/>
                <a:latin typeface="var(--font-family-heading-lesson-markdown)"/>
              </a:rPr>
              <a:t>Step 5 :</a:t>
            </a:r>
          </a:p>
          <a:p>
            <a:pPr lvl="1"/>
            <a:r>
              <a:rPr lang="en-US" sz="1100" b="1" i="0" dirty="0">
                <a:effectLst/>
                <a:latin typeface="var(--font-family-heading-lesson-markdown)"/>
              </a:rPr>
              <a:t>Congratulation!! You have successfully installed </a:t>
            </a:r>
            <a:r>
              <a:rPr lang="en-US" sz="1100" b="1" i="0" dirty="0" err="1">
                <a:effectLst/>
                <a:latin typeface="var(--font-family-heading-lesson-markdown)"/>
              </a:rPr>
              <a:t>VSCode</a:t>
            </a:r>
            <a:endParaRPr lang="en-US" sz="1100" b="1" i="0" dirty="0">
              <a:effectLst/>
              <a:latin typeface="var(--font-family-heading-lesson-markdown)"/>
            </a:endParaRPr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DC653-C96C-8F71-7CDE-06A64D55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658" y="3379081"/>
            <a:ext cx="4313810" cy="3372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6A10EA-F4FC-0421-38E1-852260DC8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055" y="2843645"/>
            <a:ext cx="5196921" cy="39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CF297F-27B9-97B3-295B-ECDF02D1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64" y="2028919"/>
            <a:ext cx="7041718" cy="4829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3813" y="4075124"/>
            <a:ext cx="3504351" cy="2075509"/>
          </a:xfrm>
        </p:spPr>
        <p:txBody>
          <a:bodyPr>
            <a:normAutofit/>
          </a:bodyPr>
          <a:lstStyle/>
          <a:p>
            <a:r>
              <a:rPr lang="en-US" sz="1400" dirty="0"/>
              <a:t>Step 22:</a:t>
            </a:r>
          </a:p>
          <a:p>
            <a:pPr lvl="1"/>
            <a:r>
              <a:rPr lang="en-US" sz="1400" dirty="0"/>
              <a:t>Congratulation!!! You have successfully cloned your GitHub Repository to your computer</a:t>
            </a:r>
          </a:p>
          <a:p>
            <a:pPr marL="457200"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7A5C94-46D1-58D0-70C3-190521D9D2B2}"/>
              </a:ext>
            </a:extLst>
          </p:cNvPr>
          <p:cNvSpPr txBox="1">
            <a:spLocks/>
          </p:cNvSpPr>
          <p:nvPr/>
        </p:nvSpPr>
        <p:spPr>
          <a:xfrm>
            <a:off x="186807" y="1811385"/>
            <a:ext cx="3963162" cy="83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Clone Git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D4070-4FB2-7D54-DE62-08A27C21BB0B}"/>
              </a:ext>
            </a:extLst>
          </p:cNvPr>
          <p:cNvCxnSpPr>
            <a:cxnSpLocks/>
          </p:cNvCxnSpPr>
          <p:nvPr/>
        </p:nvCxnSpPr>
        <p:spPr>
          <a:xfrm flipV="1">
            <a:off x="1587260" y="2644397"/>
            <a:ext cx="2346385" cy="156920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06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7069687" cy="930506"/>
          </a:xfrm>
        </p:spPr>
        <p:txBody>
          <a:bodyPr>
            <a:normAutofit/>
          </a:bodyPr>
          <a:lstStyle/>
          <a:p>
            <a:r>
              <a:rPr lang="en-US" dirty="0"/>
              <a:t>Practice &amp; Question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02098" y="2066126"/>
            <a:ext cx="10987803" cy="46624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Hello World</a:t>
            </a:r>
          </a:p>
          <a:p>
            <a:pPr lvl="1"/>
            <a:r>
              <a:rPr lang="en-US" dirty="0"/>
              <a:t>Create App.py in App/</a:t>
            </a:r>
            <a:r>
              <a:rPr lang="en-US" dirty="0" err="1"/>
              <a:t>Hello_World</a:t>
            </a:r>
            <a:r>
              <a:rPr lang="en-US" dirty="0"/>
              <a:t> folder</a:t>
            </a:r>
          </a:p>
          <a:p>
            <a:r>
              <a:rPr lang="en-US" dirty="0"/>
              <a:t>Print Your name</a:t>
            </a:r>
          </a:p>
          <a:p>
            <a:pPr lvl="1"/>
            <a:r>
              <a:rPr lang="en-US" dirty="0"/>
              <a:t>Create App.py in App/Name folder</a:t>
            </a:r>
          </a:p>
          <a:p>
            <a:r>
              <a:rPr lang="en-US" dirty="0"/>
              <a:t>Add 2 Numbers</a:t>
            </a:r>
          </a:p>
          <a:p>
            <a:pPr lvl="1"/>
            <a:r>
              <a:rPr lang="en-US" dirty="0"/>
              <a:t>Create App.py in App/Numbers folder</a:t>
            </a:r>
          </a:p>
          <a:p>
            <a:r>
              <a:rPr lang="en-US" dirty="0"/>
              <a:t>Print “Python is awesome”</a:t>
            </a:r>
          </a:p>
          <a:p>
            <a:pPr lvl="1"/>
            <a:r>
              <a:rPr lang="en-US" dirty="0"/>
              <a:t>Create App1.py in App/ </a:t>
            </a:r>
            <a:r>
              <a:rPr lang="en-US" dirty="0" err="1"/>
              <a:t>Python_is_awesome</a:t>
            </a:r>
            <a:r>
              <a:rPr lang="en-US" dirty="0"/>
              <a:t> folder</a:t>
            </a:r>
          </a:p>
          <a:p>
            <a:r>
              <a:rPr lang="en-US" dirty="0"/>
              <a:t>Print “Python is awesome” where each word is stored in a different variable</a:t>
            </a:r>
          </a:p>
          <a:p>
            <a:pPr lvl="1"/>
            <a:r>
              <a:rPr lang="en-US" dirty="0"/>
              <a:t>Create App2.py in App/ </a:t>
            </a:r>
            <a:r>
              <a:rPr lang="en-US" dirty="0" err="1"/>
              <a:t>Python_is_awesome</a:t>
            </a:r>
            <a:r>
              <a:rPr lang="en-US" dirty="0"/>
              <a:t> folder </a:t>
            </a:r>
          </a:p>
          <a:p>
            <a:r>
              <a:rPr lang="en-US" dirty="0"/>
              <a:t>Find Average of 5 numbers</a:t>
            </a:r>
          </a:p>
          <a:p>
            <a:pPr lvl="1"/>
            <a:r>
              <a:rPr lang="en-US" dirty="0"/>
              <a:t>Create App.py in App/Average_Of_5_numbers folder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30937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 fontScale="90000"/>
          </a:bodyPr>
          <a:lstStyle/>
          <a:p>
            <a:r>
              <a:rPr lang="en-US" dirty="0"/>
              <a:t>Setup Coding environment</a:t>
            </a:r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6B9A8-B195-DCA7-3A1C-34A7A59454B0}"/>
              </a:ext>
            </a:extLst>
          </p:cNvPr>
          <p:cNvSpPr txBox="1"/>
          <p:nvPr/>
        </p:nvSpPr>
        <p:spPr>
          <a:xfrm>
            <a:off x="298041" y="1984872"/>
            <a:ext cx="238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VS Code Interface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58FD7C-7001-E24D-9335-FF36548F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9" y="2059312"/>
            <a:ext cx="7498590" cy="46228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15C5BA-FB04-763A-6242-00E248A28D31}"/>
              </a:ext>
            </a:extLst>
          </p:cNvPr>
          <p:cNvSpPr txBox="1"/>
          <p:nvPr/>
        </p:nvSpPr>
        <p:spPr>
          <a:xfrm>
            <a:off x="474785" y="2770485"/>
            <a:ext cx="123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File Explorer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4F542D-FC32-917F-C5D0-0752A19492DF}"/>
              </a:ext>
            </a:extLst>
          </p:cNvPr>
          <p:cNvCxnSpPr>
            <a:cxnSpLocks/>
          </p:cNvCxnSpPr>
          <p:nvPr/>
        </p:nvCxnSpPr>
        <p:spPr>
          <a:xfrm flipV="1">
            <a:off x="1593660" y="2354204"/>
            <a:ext cx="1307802" cy="61202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46D27C-739F-9BE7-F86B-BAAF5E11D58C}"/>
              </a:ext>
            </a:extLst>
          </p:cNvPr>
          <p:cNvSpPr txBox="1"/>
          <p:nvPr/>
        </p:nvSpPr>
        <p:spPr>
          <a:xfrm>
            <a:off x="518746" y="3255924"/>
            <a:ext cx="123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Search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EEDB23-76CD-996F-5F94-D1526186D1C4}"/>
              </a:ext>
            </a:extLst>
          </p:cNvPr>
          <p:cNvSpPr txBox="1"/>
          <p:nvPr/>
        </p:nvSpPr>
        <p:spPr>
          <a:xfrm>
            <a:off x="518744" y="3858262"/>
            <a:ext cx="136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Source Control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096305-EF82-F368-C26A-2126F8C4BEEA}"/>
              </a:ext>
            </a:extLst>
          </p:cNvPr>
          <p:cNvCxnSpPr>
            <a:cxnSpLocks/>
          </p:cNvCxnSpPr>
          <p:nvPr/>
        </p:nvCxnSpPr>
        <p:spPr>
          <a:xfrm flipV="1">
            <a:off x="1199306" y="2605628"/>
            <a:ext cx="1702156" cy="82258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43A13-0A7E-4AEF-3169-D3B1BC5FA8B3}"/>
              </a:ext>
            </a:extLst>
          </p:cNvPr>
          <p:cNvCxnSpPr>
            <a:cxnSpLocks/>
          </p:cNvCxnSpPr>
          <p:nvPr/>
        </p:nvCxnSpPr>
        <p:spPr>
          <a:xfrm flipV="1">
            <a:off x="1714501" y="2956044"/>
            <a:ext cx="1186961" cy="909994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91607E7-0C3D-68BB-3D77-6B1F544AD63C}"/>
              </a:ext>
            </a:extLst>
          </p:cNvPr>
          <p:cNvSpPr txBox="1"/>
          <p:nvPr/>
        </p:nvSpPr>
        <p:spPr>
          <a:xfrm>
            <a:off x="10368898" y="4314650"/>
            <a:ext cx="1846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Coding Environment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D2483-9F0E-D23D-4F5C-A806E037176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8388648" y="3963708"/>
            <a:ext cx="1980250" cy="50483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91769B9-F364-3B09-0A28-2819A0302032}"/>
              </a:ext>
            </a:extLst>
          </p:cNvPr>
          <p:cNvSpPr txBox="1"/>
          <p:nvPr/>
        </p:nvSpPr>
        <p:spPr>
          <a:xfrm>
            <a:off x="535793" y="4545057"/>
            <a:ext cx="136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Folder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4D5861-09CE-E214-323E-AB486FF7A0CC}"/>
              </a:ext>
            </a:extLst>
          </p:cNvPr>
          <p:cNvSpPr txBox="1"/>
          <p:nvPr/>
        </p:nvSpPr>
        <p:spPr>
          <a:xfrm>
            <a:off x="518745" y="5166811"/>
            <a:ext cx="136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Files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F22B14-26B8-705A-4B53-343ECBFF9C25}"/>
              </a:ext>
            </a:extLst>
          </p:cNvPr>
          <p:cNvCxnSpPr>
            <a:cxnSpLocks/>
          </p:cNvCxnSpPr>
          <p:nvPr/>
        </p:nvCxnSpPr>
        <p:spPr>
          <a:xfrm flipV="1">
            <a:off x="1125309" y="3061096"/>
            <a:ext cx="2039922" cy="1594574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43A009B-F529-7791-7830-31962434F6D2}"/>
              </a:ext>
            </a:extLst>
          </p:cNvPr>
          <p:cNvSpPr txBox="1"/>
          <p:nvPr/>
        </p:nvSpPr>
        <p:spPr>
          <a:xfrm>
            <a:off x="10751050" y="5832917"/>
            <a:ext cx="2150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Terminal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94876F-AAB8-A01E-FCA3-D63BAA2B19FC}"/>
              </a:ext>
            </a:extLst>
          </p:cNvPr>
          <p:cNvCxnSpPr>
            <a:cxnSpLocks/>
          </p:cNvCxnSpPr>
          <p:nvPr/>
        </p:nvCxnSpPr>
        <p:spPr>
          <a:xfrm flipH="1">
            <a:off x="8550165" y="5995738"/>
            <a:ext cx="2352297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802091-9FC1-5B5C-E951-5D8D3FBDBD5F}"/>
              </a:ext>
            </a:extLst>
          </p:cNvPr>
          <p:cNvCxnSpPr>
            <a:cxnSpLocks/>
          </p:cNvCxnSpPr>
          <p:nvPr/>
        </p:nvCxnSpPr>
        <p:spPr>
          <a:xfrm flipV="1">
            <a:off x="980297" y="3303472"/>
            <a:ext cx="2255273" cy="202868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C27E8A-F2C4-06AC-85B5-9FC87859DB68}"/>
              </a:ext>
            </a:extLst>
          </p:cNvPr>
          <p:cNvSpPr txBox="1"/>
          <p:nvPr/>
        </p:nvSpPr>
        <p:spPr>
          <a:xfrm>
            <a:off x="10783866" y="2907207"/>
            <a:ext cx="136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Run  Button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77CC68C-8990-4160-5FB0-31614A6C130C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9726313" y="2410131"/>
            <a:ext cx="1057553" cy="65096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931B630-D52D-EB9D-ADB4-82FA55FB7A46}"/>
              </a:ext>
            </a:extLst>
          </p:cNvPr>
          <p:cNvSpPr txBox="1"/>
          <p:nvPr/>
        </p:nvSpPr>
        <p:spPr>
          <a:xfrm>
            <a:off x="495655" y="2341708"/>
            <a:ext cx="123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Menu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B4C4F-F169-96DD-73D7-6AAC5CE736C3}"/>
              </a:ext>
            </a:extLst>
          </p:cNvPr>
          <p:cNvCxnSpPr>
            <a:cxnSpLocks/>
          </p:cNvCxnSpPr>
          <p:nvPr/>
        </p:nvCxnSpPr>
        <p:spPr>
          <a:xfrm flipV="1">
            <a:off x="994691" y="2162876"/>
            <a:ext cx="2038655" cy="36899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6FF8CA3-4F6C-4DCC-9012-6C2FFF7F294E}"/>
              </a:ext>
            </a:extLst>
          </p:cNvPr>
          <p:cNvSpPr txBox="1"/>
          <p:nvPr/>
        </p:nvSpPr>
        <p:spPr>
          <a:xfrm>
            <a:off x="458041" y="5831841"/>
            <a:ext cx="136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Account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E33E7B-085A-6B21-5075-4C3A680C9098}"/>
              </a:ext>
            </a:extLst>
          </p:cNvPr>
          <p:cNvCxnSpPr>
            <a:cxnSpLocks/>
          </p:cNvCxnSpPr>
          <p:nvPr/>
        </p:nvCxnSpPr>
        <p:spPr>
          <a:xfrm>
            <a:off x="1199307" y="5985729"/>
            <a:ext cx="1688231" cy="185284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5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74F520-F12A-E932-B73F-2B7501D4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67" y="1928554"/>
            <a:ext cx="7771349" cy="4791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 fontScale="90000"/>
          </a:bodyPr>
          <a:lstStyle/>
          <a:p>
            <a:r>
              <a:rPr lang="en-US" dirty="0"/>
              <a:t>Setup Coding environment</a:t>
            </a:r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6B9A8-B195-DCA7-3A1C-34A7A59454B0}"/>
              </a:ext>
            </a:extLst>
          </p:cNvPr>
          <p:cNvSpPr txBox="1"/>
          <p:nvPr/>
        </p:nvSpPr>
        <p:spPr>
          <a:xfrm>
            <a:off x="298040" y="1984872"/>
            <a:ext cx="313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Bootcamp File 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5C5BA-FB04-763A-6242-00E248A28D31}"/>
              </a:ext>
            </a:extLst>
          </p:cNvPr>
          <p:cNvSpPr txBox="1"/>
          <p:nvPr/>
        </p:nvSpPr>
        <p:spPr>
          <a:xfrm>
            <a:off x="308244" y="2549948"/>
            <a:ext cx="123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Folder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4F542D-FC32-917F-C5D0-0752A19492DF}"/>
              </a:ext>
            </a:extLst>
          </p:cNvPr>
          <p:cNvCxnSpPr>
            <a:cxnSpLocks/>
          </p:cNvCxnSpPr>
          <p:nvPr/>
        </p:nvCxnSpPr>
        <p:spPr>
          <a:xfrm flipV="1">
            <a:off x="978322" y="2540059"/>
            <a:ext cx="2814202" cy="1678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46D27C-739F-9BE7-F86B-BAAF5E11D58C}"/>
              </a:ext>
            </a:extLst>
          </p:cNvPr>
          <p:cNvSpPr txBox="1"/>
          <p:nvPr/>
        </p:nvSpPr>
        <p:spPr>
          <a:xfrm>
            <a:off x="263996" y="3065131"/>
            <a:ext cx="123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Python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EEDB23-76CD-996F-5F94-D1526186D1C4}"/>
              </a:ext>
            </a:extLst>
          </p:cNvPr>
          <p:cNvSpPr txBox="1"/>
          <p:nvPr/>
        </p:nvSpPr>
        <p:spPr>
          <a:xfrm>
            <a:off x="308244" y="3694931"/>
            <a:ext cx="136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Resources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096305-EF82-F368-C26A-2126F8C4BEEA}"/>
              </a:ext>
            </a:extLst>
          </p:cNvPr>
          <p:cNvCxnSpPr>
            <a:cxnSpLocks/>
          </p:cNvCxnSpPr>
          <p:nvPr/>
        </p:nvCxnSpPr>
        <p:spPr>
          <a:xfrm flipV="1">
            <a:off x="1396483" y="2734274"/>
            <a:ext cx="2510014" cy="43552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43A13-0A7E-4AEF-3169-D3B1BC5FA8B3}"/>
              </a:ext>
            </a:extLst>
          </p:cNvPr>
          <p:cNvCxnSpPr>
            <a:cxnSpLocks/>
          </p:cNvCxnSpPr>
          <p:nvPr/>
        </p:nvCxnSpPr>
        <p:spPr>
          <a:xfrm flipV="1">
            <a:off x="1216355" y="2893431"/>
            <a:ext cx="2690142" cy="9183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91769B9-F364-3B09-0A28-2819A0302032}"/>
              </a:ext>
            </a:extLst>
          </p:cNvPr>
          <p:cNvSpPr txBox="1"/>
          <p:nvPr/>
        </p:nvSpPr>
        <p:spPr>
          <a:xfrm>
            <a:off x="602016" y="4108847"/>
            <a:ext cx="136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Data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4D5861-09CE-E214-323E-AB486FF7A0CC}"/>
              </a:ext>
            </a:extLst>
          </p:cNvPr>
          <p:cNvSpPr txBox="1"/>
          <p:nvPr/>
        </p:nvSpPr>
        <p:spPr>
          <a:xfrm>
            <a:off x="640738" y="4452016"/>
            <a:ext cx="136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Class Notes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802091-9FC1-5B5C-E951-5D8D3FBDBD5F}"/>
              </a:ext>
            </a:extLst>
          </p:cNvPr>
          <p:cNvCxnSpPr>
            <a:cxnSpLocks/>
          </p:cNvCxnSpPr>
          <p:nvPr/>
        </p:nvCxnSpPr>
        <p:spPr>
          <a:xfrm flipV="1">
            <a:off x="1547960" y="3065131"/>
            <a:ext cx="2358537" cy="111820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E33E7B-085A-6B21-5075-4C3A680C9098}"/>
              </a:ext>
            </a:extLst>
          </p:cNvPr>
          <p:cNvCxnSpPr>
            <a:cxnSpLocks/>
          </p:cNvCxnSpPr>
          <p:nvPr/>
        </p:nvCxnSpPr>
        <p:spPr>
          <a:xfrm flipV="1">
            <a:off x="1669369" y="3178712"/>
            <a:ext cx="2307524" cy="142719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7FC7CD3-6B66-F331-CC3A-B424E8827CCE}"/>
              </a:ext>
            </a:extLst>
          </p:cNvPr>
          <p:cNvSpPr txBox="1"/>
          <p:nvPr/>
        </p:nvSpPr>
        <p:spPr>
          <a:xfrm>
            <a:off x="203291" y="6411852"/>
            <a:ext cx="1798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80"/>
                </a:highlight>
              </a:rPr>
              <a:t>Lesson(Branch)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82CA1C-9B1D-127F-828C-5808A42BEC78}"/>
              </a:ext>
            </a:extLst>
          </p:cNvPr>
          <p:cNvCxnSpPr>
            <a:cxnSpLocks/>
          </p:cNvCxnSpPr>
          <p:nvPr/>
        </p:nvCxnSpPr>
        <p:spPr>
          <a:xfrm>
            <a:off x="1321300" y="6577240"/>
            <a:ext cx="2471224" cy="7121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1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50E100-4718-9D8F-614D-5C830AB89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74" y="2248975"/>
            <a:ext cx="6225894" cy="4281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 fontScale="90000"/>
          </a:bodyPr>
          <a:lstStyle/>
          <a:p>
            <a:r>
              <a:rPr lang="en-US" dirty="0"/>
              <a:t>Setup Coding environment</a:t>
            </a:r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6B9A8-B195-DCA7-3A1C-34A7A59454B0}"/>
              </a:ext>
            </a:extLst>
          </p:cNvPr>
          <p:cNvSpPr txBox="1"/>
          <p:nvPr/>
        </p:nvSpPr>
        <p:spPr>
          <a:xfrm>
            <a:off x="298040" y="1984872"/>
            <a:ext cx="313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Add Python 3  to VS Code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4F542D-FC32-917F-C5D0-0752A19492DF}"/>
              </a:ext>
            </a:extLst>
          </p:cNvPr>
          <p:cNvCxnSpPr>
            <a:cxnSpLocks/>
          </p:cNvCxnSpPr>
          <p:nvPr/>
        </p:nvCxnSpPr>
        <p:spPr>
          <a:xfrm flipV="1">
            <a:off x="2096219" y="2743826"/>
            <a:ext cx="2305784" cy="152624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0FA8F5C-432C-7AF5-FD51-897A0E49B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8937" y="3454022"/>
            <a:ext cx="3504351" cy="2032377"/>
          </a:xfrm>
        </p:spPr>
        <p:txBody>
          <a:bodyPr>
            <a:normAutofit/>
          </a:bodyPr>
          <a:lstStyle/>
          <a:p>
            <a:r>
              <a:rPr lang="en-US" sz="1400" dirty="0"/>
              <a:t>Step 1:</a:t>
            </a:r>
          </a:p>
          <a:p>
            <a:pPr lvl="1"/>
            <a:r>
              <a:rPr lang="en-US" sz="1000" dirty="0"/>
              <a:t>Open VS Code</a:t>
            </a:r>
          </a:p>
          <a:p>
            <a:r>
              <a:rPr lang="en-US" sz="1400" dirty="0"/>
              <a:t>Step 2:</a:t>
            </a:r>
          </a:p>
          <a:p>
            <a:pPr lvl="1"/>
            <a:r>
              <a:rPr lang="en-US" sz="1000" dirty="0"/>
              <a:t>Search for Python</a:t>
            </a:r>
          </a:p>
          <a:p>
            <a:r>
              <a:rPr lang="en-US" sz="1400" dirty="0"/>
              <a:t>Step 3:</a:t>
            </a:r>
          </a:p>
          <a:p>
            <a:pPr lvl="1"/>
            <a:r>
              <a:rPr lang="en-US" sz="1000" dirty="0"/>
              <a:t>Click Install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AFF003-1688-3D73-DEEA-6319C98B6E56}"/>
              </a:ext>
            </a:extLst>
          </p:cNvPr>
          <p:cNvCxnSpPr>
            <a:cxnSpLocks/>
          </p:cNvCxnSpPr>
          <p:nvPr/>
        </p:nvCxnSpPr>
        <p:spPr>
          <a:xfrm flipV="1">
            <a:off x="1710906" y="3064400"/>
            <a:ext cx="3551207" cy="181383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060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50E100-4718-9D8F-614D-5C830AB89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74" y="2248975"/>
            <a:ext cx="6225894" cy="4281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 fontScale="90000"/>
          </a:bodyPr>
          <a:lstStyle/>
          <a:p>
            <a:r>
              <a:rPr lang="en-US" dirty="0"/>
              <a:t>Setup Coding environment</a:t>
            </a:r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6B9A8-B195-DCA7-3A1C-34A7A59454B0}"/>
              </a:ext>
            </a:extLst>
          </p:cNvPr>
          <p:cNvSpPr txBox="1"/>
          <p:nvPr/>
        </p:nvSpPr>
        <p:spPr>
          <a:xfrm>
            <a:off x="298040" y="1984872"/>
            <a:ext cx="313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Add Python 3  to VS Code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4F542D-FC32-917F-C5D0-0752A19492DF}"/>
              </a:ext>
            </a:extLst>
          </p:cNvPr>
          <p:cNvCxnSpPr>
            <a:cxnSpLocks/>
          </p:cNvCxnSpPr>
          <p:nvPr/>
        </p:nvCxnSpPr>
        <p:spPr>
          <a:xfrm flipV="1">
            <a:off x="2096219" y="2743826"/>
            <a:ext cx="2305784" cy="152624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0FA8F5C-432C-7AF5-FD51-897A0E49B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8937" y="3454022"/>
            <a:ext cx="3504351" cy="2032377"/>
          </a:xfrm>
        </p:spPr>
        <p:txBody>
          <a:bodyPr>
            <a:normAutofit/>
          </a:bodyPr>
          <a:lstStyle/>
          <a:p>
            <a:r>
              <a:rPr lang="en-US" sz="1400" dirty="0"/>
              <a:t>Step 1:</a:t>
            </a:r>
          </a:p>
          <a:p>
            <a:pPr lvl="1"/>
            <a:r>
              <a:rPr lang="en-US" sz="1000" dirty="0"/>
              <a:t>Open VS Code</a:t>
            </a:r>
          </a:p>
          <a:p>
            <a:r>
              <a:rPr lang="en-US" sz="1400" dirty="0"/>
              <a:t>Step 2:</a:t>
            </a:r>
          </a:p>
          <a:p>
            <a:pPr lvl="1"/>
            <a:r>
              <a:rPr lang="en-US" sz="1000" dirty="0"/>
              <a:t>Search for Python</a:t>
            </a:r>
          </a:p>
          <a:p>
            <a:r>
              <a:rPr lang="en-US" sz="1400" dirty="0"/>
              <a:t>Step 3:</a:t>
            </a:r>
          </a:p>
          <a:p>
            <a:pPr lvl="1"/>
            <a:r>
              <a:rPr lang="en-US" sz="1000" dirty="0"/>
              <a:t>Click Install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AFF003-1688-3D73-DEEA-6319C98B6E56}"/>
              </a:ext>
            </a:extLst>
          </p:cNvPr>
          <p:cNvCxnSpPr>
            <a:cxnSpLocks/>
          </p:cNvCxnSpPr>
          <p:nvPr/>
        </p:nvCxnSpPr>
        <p:spPr>
          <a:xfrm flipV="1">
            <a:off x="1710906" y="3064400"/>
            <a:ext cx="3551207" cy="181383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30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14:prism/>
      </p:transition>
    </mc:Choice>
    <mc:Fallback>
      <p:transition spd="slow" advTm="8238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563" y="862262"/>
            <a:ext cx="5076085" cy="930506"/>
          </a:xfrm>
        </p:spPr>
        <p:txBody>
          <a:bodyPr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441957" y="2182036"/>
            <a:ext cx="5685576" cy="3992298"/>
          </a:xfrm>
        </p:spPr>
        <p:txBody>
          <a:bodyPr>
            <a:normAutofit/>
          </a:bodyPr>
          <a:lstStyle/>
          <a:p>
            <a:r>
              <a:rPr lang="en-US" dirty="0"/>
              <a:t>What is GitHub</a:t>
            </a:r>
          </a:p>
          <a:p>
            <a:pPr lvl="1"/>
            <a:r>
              <a:rPr lang="en-US" sz="1600" dirty="0"/>
              <a:t>GitHub is a web-based platform that serves as a hub for software development collaboration. It is a Git repository hosting service, which means that it provides a place for developers to store and manage their code, track changes to that code over time, and collaborate with others on those changes.</a:t>
            </a:r>
          </a:p>
          <a:p>
            <a:pPr lvl="1"/>
            <a:r>
              <a:rPr lang="en-US" sz="1600" dirty="0"/>
              <a:t>GitHub offers a range of features, including version control, issue tracking, project management tools, and social networking features. It allows developers to work on projects in a distributed fashion, as multiple people can access and work on the same codebase simultaneously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EF14F2F8-4B0D-481A-9820-82C5ABA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386" y="1372488"/>
            <a:ext cx="1254801" cy="54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5837A-9133-4EFD-9FF6-443AA2EF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95" y="712601"/>
            <a:ext cx="721581" cy="9305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B9DD1-8DE0-4298-9F7A-F48500E6889D}"/>
              </a:ext>
            </a:extLst>
          </p:cNvPr>
          <p:cNvSpPr txBox="1">
            <a:spLocks/>
          </p:cNvSpPr>
          <p:nvPr/>
        </p:nvSpPr>
        <p:spPr>
          <a:xfrm>
            <a:off x="143813" y="787047"/>
            <a:ext cx="2537102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Lesson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3FD85C-7045-DF38-EFD6-B62906FDF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69" y="2182036"/>
            <a:ext cx="6258788" cy="39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238">
        <p14:prism/>
      </p:transition>
    </mc:Choice>
    <mc:Fallback xmlns="">
      <p:transition spd="slow" advTm="8238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{F08CE4FB-0A49-954E-AB49-CB778F97182D}tf10001057</Template>
  <TotalTime>754</TotalTime>
  <Words>1226</Words>
  <Application>Microsoft Office PowerPoint</Application>
  <PresentationFormat>Widescreen</PresentationFormat>
  <Paragraphs>420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Arial Black</vt:lpstr>
      <vt:lpstr>Calibri</vt:lpstr>
      <vt:lpstr>Trebuchet MS</vt:lpstr>
      <vt:lpstr>var(--font-family-heading-lesson-markdown)</vt:lpstr>
      <vt:lpstr>Berlin</vt:lpstr>
      <vt:lpstr>PowerPoint Presentation</vt:lpstr>
      <vt:lpstr>Introduction</vt:lpstr>
      <vt:lpstr>Setup Coding environment</vt:lpstr>
      <vt:lpstr>Setup Coding environment</vt:lpstr>
      <vt:lpstr>Setup Coding environment</vt:lpstr>
      <vt:lpstr>Setup Coding environment</vt:lpstr>
      <vt:lpstr>Setup Coding environment</vt:lpstr>
      <vt:lpstr>Setup Coding environment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Introduction to GitHub</vt:lpstr>
      <vt:lpstr>Practice &amp;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laserbeak</dc:title>
  <dc:creator>James Yobe</dc:creator>
  <cp:lastModifiedBy>Yobe, James</cp:lastModifiedBy>
  <cp:revision>94</cp:revision>
  <dcterms:created xsi:type="dcterms:W3CDTF">2019-10-15T03:41:00Z</dcterms:created>
  <dcterms:modified xsi:type="dcterms:W3CDTF">2023-05-06T23:36:45Z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